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3" r:id="rId9"/>
    <p:sldId id="264" r:id="rId10"/>
    <p:sldId id="265" r:id="rId11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8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248BE-E735-4532-8083-2988A4F0F841}" type="slidenum">
              <a:t>‹Nº›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1754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25B4D60-0DA5-490D-93C4-416430158F52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9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250E44-678E-455E-B98A-ED25D26CDBA1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694F2-4A7B-4B1F-A353-9757C20F149E}" type="slidenum">
              <a:t>‹Nº›</a:t>
            </a:fld>
            <a:endParaRPr lang="fr-FR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219196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685800" y="2007885"/>
            <a:ext cx="7772400" cy="1470026"/>
          </a:xfrm>
        </p:spPr>
        <p:txBody>
          <a:bodyPr anchorCtr="1"/>
          <a:lstStyle>
            <a:lvl1pPr algn="ctr"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62FB81-92A7-4EA7-9288-E0607E606C71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665BED-698B-4AED-82CE-92B6B9CF212D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244235-13BC-43D6-8D1A-906E2A9C0448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A2FF0-2833-40ED-9182-BB637371EFE2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0C852-BD53-42CF-8612-019427BEA049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DBD99-6ED4-40FF-A938-047A9EFFF470}" type="slidenum">
              <a:t>‹Nº›</a:t>
            </a:fld>
            <a:endParaRPr lang="fr-FR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79248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4962521"/>
            <a:ext cx="7885108" cy="1362071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3462339"/>
            <a:ext cx="7885108" cy="1500182"/>
          </a:xfrm>
        </p:spPr>
        <p:txBody>
          <a:bodyPr anchor="b"/>
          <a:lstStyle>
            <a:lvl1pPr marL="0" indent="0">
              <a:buNone/>
              <a:defRPr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8E065C-181E-4876-AD52-E2F5520731C4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028FA-49EC-432C-9A17-790ED4D72094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8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3733796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ontent Placeholder 12"/>
          <p:cNvSpPr txBox="1">
            <a:spLocks noGrp="1"/>
          </p:cNvSpPr>
          <p:nvPr>
            <p:ph idx="2"/>
          </p:nvPr>
        </p:nvSpPr>
        <p:spPr>
          <a:xfrm>
            <a:off x="4800600" y="1600200"/>
            <a:ext cx="3733796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0B6D7-9F04-4E9A-AE65-0709658B4751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9D13D-145B-44ED-AE4F-7FF86A1DBF93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7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/>
          <p:cNvSpPr txBox="1">
            <a:spLocks noGrp="1"/>
          </p:cNvSpPr>
          <p:nvPr>
            <p:ph idx="2"/>
          </p:nvPr>
        </p:nvSpPr>
        <p:spPr>
          <a:xfrm>
            <a:off x="4800600" y="2209803"/>
            <a:ext cx="3733796" cy="35051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ontent Placeholder 10"/>
          <p:cNvSpPr txBox="1">
            <a:spLocks noGrp="1"/>
          </p:cNvSpPr>
          <p:nvPr>
            <p:ph idx="4"/>
          </p:nvPr>
        </p:nvSpPr>
        <p:spPr>
          <a:xfrm>
            <a:off x="609603" y="2209803"/>
            <a:ext cx="3733796" cy="35051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3733796" cy="574672"/>
          </a:xfrm>
        </p:spPr>
        <p:txBody>
          <a:bodyPr anchor="b"/>
          <a:lstStyle>
            <a:lvl1pPr marL="0" indent="0">
              <a:buNone/>
              <a:defRPr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3"/>
          </p:nvPr>
        </p:nvSpPr>
        <p:spPr>
          <a:xfrm>
            <a:off x="4800600" y="1600200"/>
            <a:ext cx="3733796" cy="574672"/>
          </a:xfrm>
        </p:spPr>
        <p:txBody>
          <a:bodyPr anchor="b"/>
          <a:lstStyle>
            <a:lvl1pPr marL="0" indent="0">
              <a:buNone/>
              <a:defRPr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7627C-208A-4744-8BB4-F1A4010AFBAC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2BDD7C-1FE9-4A6A-831C-9B0707A9D60F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85F83D-C405-4005-B406-2A8A54F61326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2237A-4AA7-45A7-A391-9D169C21E749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7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217231-D8B9-4C1A-92C2-02AEDE9B5752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A0DFA-0183-4F92-8159-3890E73126BD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6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 noGrp="1"/>
          </p:cNvSpPr>
          <p:nvPr>
            <p:ph idx="1"/>
          </p:nvPr>
        </p:nvSpPr>
        <p:spPr>
          <a:xfrm>
            <a:off x="3962396" y="1447796"/>
            <a:ext cx="46481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1447796"/>
            <a:ext cx="2971800" cy="1097280"/>
          </a:xfrm>
        </p:spPr>
        <p:txBody>
          <a:bodyPr/>
          <a:lstStyle>
            <a:lvl1pPr>
              <a:defRPr sz="1800" cap="none"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12648" y="2547893"/>
            <a:ext cx="2971800" cy="3167106"/>
          </a:xfrm>
        </p:spPr>
        <p:txBody>
          <a:bodyPr tIns="9144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71B3-2CA9-4801-8591-7C3680DEC1BA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54F60-0FAE-4600-A216-55A2FD2CD9DE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1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riz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09603" y="1447796"/>
            <a:ext cx="2971800" cy="1097280"/>
          </a:xfrm>
        </p:spPr>
        <p:txBody>
          <a:bodyPr/>
          <a:lstStyle>
            <a:lvl1pPr>
              <a:defRPr sz="1800" cap="none">
                <a:solidFill>
                  <a:srgbClr val="DC9E1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657340" y="1447796"/>
            <a:ext cx="3419856" cy="3474720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2547893"/>
            <a:ext cx="2971800" cy="2405109"/>
          </a:xfrm>
        </p:spPr>
        <p:txBody>
          <a:bodyPr tIns="9144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AFD4B8-A0B8-4876-8134-3190EE2C6E28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6D1820-6498-4BC8-89ED-813BC5254542}" type="slidenum"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3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3838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rizo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79248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79248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715000" y="6356351"/>
            <a:ext cx="1524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60" baseline="0">
                <a:solidFill>
                  <a:srgbClr val="FFFFFF"/>
                </a:solidFill>
                <a:uFillTx/>
                <a:latin typeface="Arial Narrow"/>
              </a:defRPr>
            </a:lvl1pPr>
          </a:lstStyle>
          <a:p>
            <a:pPr lvl="0"/>
            <a:fld id="{64EF1BD3-2CB5-498A-90D2-58347C572278}" type="datetime1">
              <a:rPr lang="fr-FR"/>
              <a:pPr lvl="0"/>
              <a:t>05/02/2015</a:t>
            </a:fld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6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60" baseline="0">
                <a:solidFill>
                  <a:srgbClr val="FFFFFF"/>
                </a:solidFill>
                <a:uFillTx/>
                <a:latin typeface="Arial Narrow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100" b="0" i="0" u="none" strike="noStrike" kern="1200" cap="none" spc="0" baseline="0">
                <a:solidFill>
                  <a:srgbClr val="FFFFFF"/>
                </a:solidFill>
                <a:uFillTx/>
                <a:latin typeface="Arial Narrow"/>
              </a:defRPr>
            </a:lvl1pPr>
          </a:lstStyle>
          <a:p>
            <a:pPr lvl="0"/>
            <a:fld id="{166F5C9F-377F-4AC0-894A-5B0202A32FD4}" type="slidenum"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000" b="0" i="0" u="none" strike="noStrike" kern="1200" cap="all" spc="50" baseline="0">
          <a:solidFill>
            <a:srgbClr val="FFFFFF"/>
          </a:solidFill>
          <a:uFillTx/>
          <a:latin typeface="Arial Narrow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C9E1F"/>
        </a:buClr>
        <a:buSzPct val="100000"/>
        <a:buFont typeface="Arial" pitchFamily="34"/>
        <a:buChar char="•"/>
        <a:tabLst/>
        <a:defRPr lang="de-DE" sz="1700" b="0" i="0" u="none" strike="noStrike" kern="1200" cap="none" spc="30" baseline="0">
          <a:solidFill>
            <a:srgbClr val="FFFFFF"/>
          </a:solidFill>
          <a:uFillTx/>
          <a:latin typeface="Arial Narrow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C9E1F"/>
        </a:buClr>
        <a:buSzPct val="100000"/>
        <a:buFont typeface="Arial" pitchFamily="34"/>
        <a:buChar char="•"/>
        <a:tabLst/>
        <a:defRPr lang="de-DE" sz="1700" b="0" i="0" u="none" strike="noStrike" kern="1200" cap="none" spc="30" baseline="0">
          <a:solidFill>
            <a:srgbClr val="FFFFFF"/>
          </a:solidFill>
          <a:uFillTx/>
          <a:latin typeface="Arial Narrow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C9E1F"/>
        </a:buClr>
        <a:buSzPct val="100000"/>
        <a:buFont typeface="Arial" pitchFamily="34"/>
        <a:buChar char="•"/>
        <a:tabLst/>
        <a:defRPr lang="de-DE" sz="1700" b="0" i="0" u="none" strike="noStrike" kern="1200" cap="none" spc="30" baseline="0">
          <a:solidFill>
            <a:srgbClr val="FFFFFF"/>
          </a:solidFill>
          <a:uFillTx/>
          <a:latin typeface="Arial Narrow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C9E1F"/>
        </a:buClr>
        <a:buSzPct val="100000"/>
        <a:buFont typeface="Arial" pitchFamily="34"/>
        <a:buChar char="•"/>
        <a:tabLst/>
        <a:defRPr lang="de-DE" sz="1700" b="0" i="0" u="none" strike="noStrike" kern="1200" cap="none" spc="30" baseline="0">
          <a:solidFill>
            <a:srgbClr val="FFFFFF"/>
          </a:solidFill>
          <a:uFillTx/>
          <a:latin typeface="Arial Narrow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C9E1F"/>
        </a:buClr>
        <a:buSzPct val="100000"/>
        <a:buFont typeface="Arial" pitchFamily="34"/>
        <a:buChar char="•"/>
        <a:tabLst/>
        <a:defRPr lang="de-DE" sz="1700" b="0" i="0" u="none" strike="noStrike" kern="1200" cap="none" spc="30" baseline="0">
          <a:solidFill>
            <a:srgbClr val="FFFFFF"/>
          </a:solidFill>
          <a:uFillTx/>
          <a:latin typeface="Arial Narrow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14041" y="0"/>
            <a:ext cx="5355357" cy="685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431797" y="1412876"/>
            <a:ext cx="8712202" cy="5327651"/>
          </a:xfrm>
        </p:spPr>
        <p:txBody>
          <a:bodyPr/>
          <a:lstStyle/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A) Opinión personal sobre la película </a:t>
            </a: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B) La situación actual del Salvador</a:t>
            </a: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ley de amnistía de 1993 </a:t>
            </a: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esclarecimiento de los crimenes  de guerra se estancado </a:t>
            </a: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gran polarización en la sociedad salvadoreña</a:t>
            </a:r>
          </a:p>
          <a:p>
            <a:pPr marL="361261"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lvl="0">
              <a:spcBef>
                <a:spcPts val="420"/>
              </a:spcBef>
              <a:spcAft>
                <a:spcPts val="0"/>
              </a:spcAft>
              <a:buSzPct val="45000"/>
              <a:buFont typeface="Wingdings" pitchFamily="2"/>
              <a:buChar char="§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Wingdings" pitchFamily="2"/>
                <a:ea typeface="Microsoft YaHei" pitchFamily="2"/>
                <a:cs typeface="Mangal" pitchFamily="2"/>
              </a:rPr>
              <a:t>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El Salvador todavía tiene muchas problemas sociales y económicos, pero que hay voluntad política y civil de reconstruir el país.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333371"/>
            <a:ext cx="7543800" cy="912808"/>
          </a:xfrm>
        </p:spPr>
        <p:txBody>
          <a:bodyPr/>
          <a:lstStyle/>
          <a:p>
            <a:pPr lvl="0"/>
            <a:r>
              <a:rPr lang="es-ES"/>
              <a:t>           Conclusión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0152" y="1212777"/>
            <a:ext cx="2395298" cy="158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Voces inoc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0" y="1412876"/>
            <a:ext cx="8712202" cy="5256208"/>
          </a:xfrm>
        </p:spPr>
        <p:txBody>
          <a:bodyPr/>
          <a:lstStyle/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Una película </a:t>
            </a:r>
            <a:r>
              <a:rPr lang="es-ES" sz="2100" spc="0">
                <a:solidFill>
                  <a:srgbClr val="FF8080"/>
                </a:solidFill>
                <a:latin typeface="Palatino Linotype" pitchFamily="18"/>
                <a:ea typeface="Microsoft YaHei" pitchFamily="2"/>
                <a:cs typeface="Mangal" pitchFamily="2"/>
              </a:rPr>
              <a:t>mexicana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de 2004 dirigida por Luis Mandoki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Pasa durante la </a:t>
            </a:r>
            <a:r>
              <a:rPr lang="es-ES" sz="2100" spc="0">
                <a:solidFill>
                  <a:srgbClr val="FF8080"/>
                </a:solidFill>
                <a:latin typeface="Palatino Linotype" pitchFamily="18"/>
                <a:ea typeface="Microsoft YaHei" pitchFamily="2"/>
                <a:cs typeface="Mangal" pitchFamily="2"/>
              </a:rPr>
              <a:t>guerra civil salvadoreña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entre 1980 y 1992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Se basa en la infancia del guionista salvadoreño </a:t>
            </a:r>
            <a:r>
              <a:rPr lang="es-ES" sz="2100" spc="0">
                <a:solidFill>
                  <a:srgbClr val="FF8080"/>
                </a:solidFill>
                <a:latin typeface="Palatino Linotype" pitchFamily="18"/>
                <a:ea typeface="Microsoft YaHei" pitchFamily="2"/>
                <a:cs typeface="Mangal" pitchFamily="2"/>
              </a:rPr>
              <a:t>Óscar Torres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La película aborda el </a:t>
            </a:r>
            <a:r>
              <a:rPr lang="es-ES" sz="2100" spc="0">
                <a:solidFill>
                  <a:srgbClr val="FF8080"/>
                </a:solidFill>
                <a:latin typeface="Palatino Linotype" pitchFamily="18"/>
                <a:ea typeface="Microsoft YaHei" pitchFamily="2"/>
                <a:cs typeface="Mangal" pitchFamily="2"/>
              </a:rPr>
              <a:t>uso de los niños por el Ejército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y también muestra la injusticia en contra de esos jovenes que se ven obligados a combatir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179386"/>
            <a:ext cx="7543800" cy="914400"/>
          </a:xfrm>
        </p:spPr>
        <p:txBody>
          <a:bodyPr/>
          <a:lstStyle/>
          <a:p>
            <a:pPr lvl="0"/>
            <a:r>
              <a:rPr lang="es-ES"/>
              <a:t>                      </a:t>
            </a:r>
            <a:r>
              <a:rPr lang="es-ES" u="sng"/>
              <a:t>Voces inocentes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40002" y="2520004"/>
            <a:ext cx="856801" cy="8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40002" y="1079997"/>
            <a:ext cx="761759" cy="103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83617" y="4535387"/>
            <a:ext cx="1908060" cy="110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8581" y="404667"/>
            <a:ext cx="1294918" cy="85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Con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0" y="1123953"/>
            <a:ext cx="8785226" cy="5473698"/>
          </a:xfrm>
        </p:spPr>
        <p:txBody>
          <a:bodyPr/>
          <a:lstStyle/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800" spc="0">
                <a:latin typeface="Palatino Linotype" pitchFamily="18"/>
                <a:ea typeface="Microsoft YaHei" pitchFamily="2"/>
                <a:cs typeface="Mangal" pitchFamily="2"/>
              </a:rPr>
              <a:t>La </a:t>
            </a:r>
            <a:r>
              <a:rPr lang="es-ES" sz="2800" b="1" spc="0">
                <a:solidFill>
                  <a:srgbClr val="92D050"/>
                </a:solidFill>
                <a:latin typeface="Palatino Linotype" pitchFamily="18"/>
                <a:ea typeface="Microsoft YaHei" pitchFamily="2"/>
                <a:cs typeface="Mangal" pitchFamily="2"/>
              </a:rPr>
              <a:t>guerra civil salvadoreña </a:t>
            </a:r>
            <a:r>
              <a:rPr lang="es-ES" sz="2800" spc="0">
                <a:latin typeface="Palatino Linotype" pitchFamily="18"/>
                <a:ea typeface="Microsoft YaHei" pitchFamily="2"/>
                <a:cs typeface="Mangal" pitchFamily="2"/>
              </a:rPr>
              <a:t>(1980 – 1992)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 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A) Razones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Ø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Conflicto agrario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Ø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Injusticia social (el 10% de la población disfrutaba del 80% de las riquezas des país)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Ø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falta de libertades civiles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Ø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lugar de una confontación  entre el occidente y el bloque comunista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  </a:t>
            </a:r>
            <a:r>
              <a:rPr lang="es-ES" sz="2100" spc="0">
                <a:ea typeface="Microsoft YaHei" pitchFamily="2"/>
                <a:cs typeface="Mangal" pitchFamily="2"/>
              </a:rPr>
              <a:t>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alianza de los </a:t>
            </a:r>
            <a:r>
              <a:rPr lang="es-ES" sz="2100" b="1" spc="0">
                <a:solidFill>
                  <a:srgbClr val="92D050"/>
                </a:solidFill>
                <a:latin typeface="Palatino Linotype" pitchFamily="18"/>
                <a:ea typeface="Microsoft YaHei" pitchFamily="2"/>
                <a:cs typeface="Mangal" pitchFamily="2"/>
              </a:rPr>
              <a:t>Estados Unidos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con el gobierno de El Salvador (“Junta Revolucionaria de Gobierno“)</a:t>
            </a:r>
          </a:p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  </a:t>
            </a:r>
            <a:r>
              <a:rPr lang="es-ES" sz="2100" spc="0">
                <a:ea typeface="Microsoft YaHei" pitchFamily="2"/>
                <a:cs typeface="Mangal" pitchFamily="2"/>
              </a:rPr>
              <a:t>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la </a:t>
            </a:r>
            <a:r>
              <a:rPr lang="es-ES" sz="2100" b="1" spc="0">
                <a:solidFill>
                  <a:srgbClr val="92D050"/>
                </a:solidFill>
                <a:latin typeface="Palatino Linotype" pitchFamily="18"/>
                <a:ea typeface="Microsoft YaHei" pitchFamily="2"/>
                <a:cs typeface="Mangal" pitchFamily="2"/>
              </a:rPr>
              <a:t>Unión Soviética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apoyó los movimientos de izquierda (Frente Farabundo Martí para la Liberación Nacional (FMLN))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188915"/>
            <a:ext cx="7543800" cy="914400"/>
          </a:xfrm>
        </p:spPr>
        <p:txBody>
          <a:bodyPr/>
          <a:lstStyle/>
          <a:p>
            <a:pPr lvl="0"/>
            <a:r>
              <a:rPr lang="es-ES"/>
              <a:t>                           Contexto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600" spc="0">
                <a:latin typeface="Palatino Linotype" pitchFamily="18"/>
                <a:ea typeface="Microsoft YaHei" pitchFamily="2"/>
                <a:cs typeface="Mangal" pitchFamily="2"/>
              </a:rPr>
              <a:t>B) Consecuencias  sociales y materiales</a:t>
            </a:r>
            <a:br>
              <a:rPr lang="es-ES" sz="2600" spc="0">
                <a:latin typeface="Palatino Linotype" pitchFamily="18"/>
                <a:ea typeface="Microsoft YaHei" pitchFamily="2"/>
                <a:cs typeface="Mangal" pitchFamily="2"/>
              </a:rPr>
            </a:br>
            <a:endParaRPr lang="es-ES" sz="26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El fin de la guerra: el </a:t>
            </a:r>
            <a:r>
              <a:rPr lang="es-ES" sz="2100" b="1" spc="0">
                <a:solidFill>
                  <a:srgbClr val="92D050"/>
                </a:solidFill>
                <a:latin typeface="Palatino Linotype" pitchFamily="18"/>
                <a:ea typeface="Microsoft YaHei" pitchFamily="2"/>
                <a:cs typeface="Mangal" pitchFamily="2"/>
              </a:rPr>
              <a:t>16 de enero de 1992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con un tratado de paz entre el gobierno y el FMLN.</a:t>
            </a: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1) Sociales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75.000 muertos, en su mayor parte civiles (= casi el 2% de la población total en 1980)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decenas de miles de personas heridas físicamente o con graves secuelas psicológicas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Numerosos niños quedaron huérfanos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Más de 1.000.000 Salvadoreños dejaron el país (Estados Unidos)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8000 desaparecidos</a:t>
            </a: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2) Materiales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infraestructura del país completamente destruida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fuga de capitales y empresas</a:t>
            </a: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 </a:t>
            </a:r>
            <a:r>
              <a:rPr lang="es-ES" sz="2100" spc="0">
                <a:ea typeface="Microsoft YaHei" pitchFamily="2"/>
                <a:cs typeface="Mangal" pitchFamily="2"/>
              </a:rPr>
              <a:t>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paralizó la economía del país durante más de una década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Dificultades de reinserción de los ex-combatientes en la sociedad civil y del desarme de la población</a:t>
            </a:r>
          </a:p>
          <a:p>
            <a:pPr marL="0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la violencia y el tráfico de drogas</a:t>
            </a:r>
          </a:p>
          <a:p>
            <a:pPr marL="18361" lvl="0" indent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Los persona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188915"/>
            <a:ext cx="7543800" cy="790571"/>
          </a:xfrm>
        </p:spPr>
        <p:txBody>
          <a:bodyPr/>
          <a:lstStyle/>
          <a:p>
            <a:pPr lvl="0"/>
            <a:r>
              <a:rPr lang="es-ES"/>
              <a:t>         Los personajes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8237" y="1249920"/>
            <a:ext cx="2420636" cy="15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47640" y="3069000"/>
            <a:ext cx="2768400" cy="138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5641" y="4821841"/>
            <a:ext cx="2347557" cy="15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72000" y="908721"/>
            <a:ext cx="2535841" cy="16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572000" y="4772299"/>
            <a:ext cx="2461683" cy="160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80107" y="2926610"/>
            <a:ext cx="2389190" cy="156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Si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0" y="836611"/>
            <a:ext cx="8856658" cy="5661022"/>
          </a:xfrm>
        </p:spPr>
        <p:txBody>
          <a:bodyPr/>
          <a:lstStyle/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una familia salvadoreña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el padre huyó 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→ la madre se queda sola con los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tres niños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enfrentamientos entre el Ejército y el movemento de resistencia 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los</a:t>
            </a:r>
            <a:r>
              <a:rPr lang="es-ES" sz="2100" spc="0">
                <a:solidFill>
                  <a:srgbClr val="FF8080"/>
                </a:solidFill>
                <a:latin typeface="Palatino Linotype" pitchFamily="18"/>
                <a:ea typeface="Microsoft YaHei" pitchFamily="2"/>
                <a:cs typeface="Mangal" pitchFamily="2"/>
              </a:rPr>
              <a:t>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soldados estadounidenses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llegan a la aldea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el mayores toma un trabajo para ayudar a su madre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los soldados llegan a la escuela para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reclutar a niños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por la fuerza </a:t>
            </a:r>
            <a:r>
              <a:rPr lang="es-ES" sz="2100" i="1" spc="0">
                <a:latin typeface="Palatino Linotype" pitchFamily="18"/>
                <a:ea typeface="Microsoft YaHei" pitchFamily="2"/>
                <a:cs typeface="Mangal" pitchFamily="2"/>
              </a:rPr>
              <a:t>(escena presentada)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el tío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que está parte del </a:t>
            </a:r>
            <a:r>
              <a:rPr lang="es-ES" sz="2100" spc="0">
                <a:solidFill>
                  <a:srgbClr val="FF0000"/>
                </a:solidFill>
                <a:latin typeface="Palatino Linotype" pitchFamily="18"/>
                <a:ea typeface="Microsoft YaHei" pitchFamily="2"/>
                <a:cs typeface="Mangal" pitchFamily="2"/>
              </a:rPr>
              <a:t>Frente Farabundo Martí de Liberación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Nacional vuelve a casa. 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r>
              <a:rPr lang="es-ES" sz="2100" spc="0">
                <a:latin typeface="Palatino Linotype" pitchFamily="18"/>
                <a:ea typeface="Microsoft YaHei" pitchFamily="2"/>
                <a:cs typeface="Times New Roman"/>
              </a:rPr>
              <a:t>→ </a:t>
            </a: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Intenta  reclutar Chava pero su madre no está de acuerdo. 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 pitchFamily="2"/>
              <a:buChar char="§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"/>
            </a:pPr>
            <a:endParaRPr lang="es-ES" sz="2100" spc="0">
              <a:latin typeface="Palatino Linotype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543800" cy="720720"/>
          </a:xfrm>
        </p:spPr>
        <p:txBody>
          <a:bodyPr/>
          <a:lstStyle/>
          <a:p>
            <a:pPr lvl="0"/>
            <a:r>
              <a:rPr lang="es-ES"/>
              <a:t>                Resumen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3" y="751344"/>
            <a:ext cx="8640961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secuestro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 de dos mujeres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combates en la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escuela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 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/>
                <a:cs typeface="Times New Roman"/>
              </a:rPr>
              <a:t>→ 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cerrada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el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sacerdote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 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/>
                <a:cs typeface="Times New Roman"/>
              </a:rPr>
              <a:t>→ fomento de la resistencia </a:t>
            </a:r>
            <a:endParaRPr lang="es-ES" sz="2400" b="0" i="0" u="none" strike="noStrike" kern="1200" cap="none" spc="0" baseline="0">
              <a:solidFill>
                <a:srgbClr val="FFFFFF"/>
              </a:solidFill>
              <a:uFillTx/>
              <a:latin typeface="Palatino Linotype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la familia se mueve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Chava encontra un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amigo soldado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búsqueda de niños </a:t>
            </a: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para reclutar a los como soldatos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algunos niños, incluido Chava, se esconderen en los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techos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el sacerdote y su Cristina-María han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desaparecido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Palatino Linotype" pitchFamily="18"/>
              </a:rPr>
              <a:t>el y su compañeros quieren reunirse con la </a:t>
            </a: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resistancia.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0000"/>
                </a:solidFill>
                <a:uFillTx/>
                <a:latin typeface="Palatino Linotype" pitchFamily="18"/>
              </a:rPr>
              <a:t>el ejército ataca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na esce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0" y="1628775"/>
            <a:ext cx="8351836" cy="4751386"/>
          </a:xfrm>
        </p:spPr>
        <p:txBody>
          <a:bodyPr/>
          <a:lstStyle/>
          <a:p>
            <a:pPr marL="18361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 spc="0">
                <a:latin typeface="Palatino Linotype" pitchFamily="18"/>
                <a:ea typeface="Microsoft YaHei" pitchFamily="2"/>
                <a:cs typeface="Mangal" pitchFamily="2"/>
              </a:rPr>
              <a:t>Minutos 22-26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404814"/>
            <a:ext cx="7492995" cy="920745"/>
          </a:xfrm>
        </p:spPr>
        <p:txBody>
          <a:bodyPr/>
          <a:lstStyle/>
          <a:p>
            <a:pPr lvl="0"/>
            <a:r>
              <a:rPr lang="es-ES"/>
              <a:t>Una escena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49" y="2209428"/>
            <a:ext cx="6182697" cy="405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Crít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 txBox="1">
            <a:spLocks noGrp="1"/>
          </p:cNvSpPr>
          <p:nvPr>
            <p:ph type="body" idx="4294967295"/>
          </p:nvPr>
        </p:nvSpPr>
        <p:spPr>
          <a:xfrm>
            <a:off x="107506" y="1844820"/>
            <a:ext cx="8856658" cy="2592287"/>
          </a:xfrm>
        </p:spPr>
        <p:txBody>
          <a:bodyPr/>
          <a:lstStyle/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1900" spc="0">
                <a:latin typeface="Palatino Linotype" pitchFamily="18"/>
                <a:ea typeface="Microsoft YaHei" pitchFamily="2"/>
                <a:cs typeface="Mangal" pitchFamily="2"/>
              </a:rPr>
              <a:t> los personajes no hablan con acento salvadoreño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1900" spc="0">
                <a:latin typeface="Wingdings" pitchFamily="2"/>
                <a:ea typeface="Microsoft YaHei" pitchFamily="2"/>
                <a:cs typeface="Mangal" pitchFamily="2"/>
              </a:rPr>
              <a:t></a:t>
            </a:r>
            <a:r>
              <a:rPr lang="es-ES" sz="1900" spc="0">
                <a:latin typeface="Palatino Linotype" pitchFamily="18"/>
                <a:ea typeface="Microsoft YaHei" pitchFamily="2"/>
                <a:cs typeface="Mangal" pitchFamily="2"/>
              </a:rPr>
              <a:t> por ejemplo inexistencia del caliche o del voseo</a:t>
            </a: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à"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1900" spc="0">
                <a:latin typeface="Palatino Linotype" pitchFamily="18"/>
                <a:ea typeface="Microsoft YaHei" pitchFamily="2"/>
                <a:cs typeface="Mangal" pitchFamily="2"/>
              </a:rPr>
              <a:t> Papel del Frente Farabundo Marti para la Liberación Naciónal edulcorado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§"/>
            </a:pPr>
            <a:r>
              <a:rPr lang="es-ES" sz="1900" spc="0">
                <a:latin typeface="Palatino Linotype" pitchFamily="18"/>
                <a:ea typeface="Microsoft YaHei" pitchFamily="2"/>
                <a:cs typeface="Mangal" pitchFamily="2"/>
              </a:rPr>
              <a:t> bueno mensaje final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1900" spc="0">
                <a:latin typeface="Wingdings" pitchFamily="2"/>
                <a:ea typeface="Microsoft YaHei" pitchFamily="2"/>
                <a:cs typeface="Mangal" pitchFamily="2"/>
              </a:rPr>
              <a:t></a:t>
            </a:r>
            <a:r>
              <a:rPr lang="es-ES" sz="1900" spc="0">
                <a:latin typeface="Palatino Linotype" pitchFamily="18"/>
                <a:ea typeface="Microsoft YaHei" pitchFamily="2"/>
                <a:cs typeface="Mangal" pitchFamily="2"/>
              </a:rPr>
              <a:t> le percibe la señal de "siempre hay una salida distinta“</a:t>
            </a: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lvl="0">
              <a:spcBef>
                <a:spcPts val="420"/>
              </a:spcBef>
              <a:spcAft>
                <a:spcPts val="0"/>
              </a:spcAft>
              <a:buSzPct val="60000"/>
              <a:buFont typeface="Wingdings"/>
              <a:buChar char="à"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20"/>
              </a:spcBef>
              <a:spcAft>
                <a:spcPts val="0"/>
              </a:spcAft>
              <a:buNone/>
            </a:pPr>
            <a:endParaRPr lang="es-ES" sz="1900" spc="0">
              <a:latin typeface="Palatino Linotype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260347"/>
            <a:ext cx="7542208" cy="1008061"/>
          </a:xfrm>
        </p:spPr>
        <p:txBody>
          <a:bodyPr/>
          <a:lstStyle/>
          <a:p>
            <a:pPr lvl="0"/>
            <a:r>
              <a:rPr lang="es-ES"/>
              <a:t>              Críticas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</TotalTime>
  <Words>429</Words>
  <Application>Microsoft Office PowerPoint</Application>
  <PresentationFormat>Presentación en pantalla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Horizont</vt:lpstr>
      <vt:lpstr>Presentación de PowerPoint</vt:lpstr>
      <vt:lpstr>                      Voces inocentes</vt:lpstr>
      <vt:lpstr>                           Contexto</vt:lpstr>
      <vt:lpstr>Presentación de PowerPoint</vt:lpstr>
      <vt:lpstr>         Los personajes</vt:lpstr>
      <vt:lpstr>                Resumen</vt:lpstr>
      <vt:lpstr>Presentación de PowerPoint</vt:lpstr>
      <vt:lpstr>Una escena</vt:lpstr>
      <vt:lpstr>              Críticas</vt:lpstr>
      <vt:lpstr>           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</dc:creator>
  <cp:lastModifiedBy>Santiago</cp:lastModifiedBy>
  <cp:revision>7</cp:revision>
  <dcterms:created xsi:type="dcterms:W3CDTF">2015-02-04T14:28:51Z</dcterms:created>
  <dcterms:modified xsi:type="dcterms:W3CDTF">2015-02-05T13:29:27Z</dcterms:modified>
</cp:coreProperties>
</file>